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8" r:id="rId2"/>
    <p:sldId id="338" r:id="rId3"/>
    <p:sldId id="261" r:id="rId4"/>
    <p:sldId id="363" r:id="rId5"/>
    <p:sldId id="364" r:id="rId6"/>
    <p:sldId id="365" r:id="rId7"/>
    <p:sldId id="366" r:id="rId8"/>
    <p:sldId id="367" r:id="rId9"/>
    <p:sldId id="384" r:id="rId10"/>
    <p:sldId id="368" r:id="rId11"/>
    <p:sldId id="369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85" r:id="rId21"/>
    <p:sldId id="356" r:id="rId22"/>
    <p:sldId id="351" r:id="rId23"/>
    <p:sldId id="350" r:id="rId24"/>
    <p:sldId id="358" r:id="rId25"/>
    <p:sldId id="359" r:id="rId26"/>
    <p:sldId id="353" r:id="rId27"/>
    <p:sldId id="360" r:id="rId28"/>
    <p:sldId id="347" r:id="rId29"/>
    <p:sldId id="361" r:id="rId30"/>
    <p:sldId id="357" r:id="rId31"/>
    <p:sldId id="362" r:id="rId32"/>
    <p:sldId id="344" r:id="rId33"/>
    <p:sldId id="345" r:id="rId34"/>
    <p:sldId id="324" r:id="rId35"/>
    <p:sldId id="326" r:id="rId36"/>
    <p:sldId id="327" r:id="rId37"/>
    <p:sldId id="325" r:id="rId38"/>
    <p:sldId id="329" r:id="rId39"/>
    <p:sldId id="328" r:id="rId40"/>
    <p:sldId id="333" r:id="rId41"/>
    <p:sldId id="331" r:id="rId42"/>
    <p:sldId id="301" r:id="rId43"/>
    <p:sldId id="334" r:id="rId44"/>
    <p:sldId id="336" r:id="rId45"/>
    <p:sldId id="340" r:id="rId46"/>
    <p:sldId id="341" r:id="rId47"/>
    <p:sldId id="342" r:id="rId48"/>
    <p:sldId id="337" r:id="rId49"/>
    <p:sldId id="339" r:id="rId5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andra Connell" initials="A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E7D"/>
    <a:srgbClr val="E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55" autoAdjust="0"/>
  </p:normalViewPr>
  <p:slideViewPr>
    <p:cSldViewPr snapToGrid="0" snapToObjects="1">
      <p:cViewPr>
        <p:scale>
          <a:sx n="76" d="100"/>
          <a:sy n="76" d="100"/>
        </p:scale>
        <p:origin x="-512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12-23T16:09:05.184" idx="1">
    <p:pos x="4096" y="1541"/>
    <p:text>it would be cool if the following slides coordinated with each of these value props to explain them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39B39-2E73-8041-A269-F86429A2F4D2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2C81E-26B1-8F46-B781-4E0B8B5B74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8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/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C81E-26B1-8F46-B781-4E0B8B5B74B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9812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	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2C81E-26B1-8F46-B781-4E0B8B5B74B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771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VISION</a:t>
            </a:r>
          </a:p>
          <a:p>
            <a:r>
              <a:t>We’re building</a:t>
            </a:r>
          </a:p>
          <a:p>
            <a:r>
              <a:t>responsive lighting software + content platform</a:t>
            </a:r>
          </a:p>
          <a:p>
            <a:r>
              <a:t>high-end programmable fixtures</a:t>
            </a:r>
          </a:p>
          <a:p>
            <a:endParaRPr/>
          </a:p>
          <a:p>
            <a:pPr>
              <a:defRPr i="1"/>
            </a:pPr>
            <a:r>
              <a:t>Purpose</a:t>
            </a:r>
            <a:endParaRPr i="0"/>
          </a:p>
          <a:p>
            <a:pPr>
              <a:defRPr i="1"/>
            </a:pPr>
            <a:r>
              <a:rPr i="0"/>
              <a:t>Says what we are making in a palatable form, and for whom.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31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0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24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4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07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74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97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2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14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30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56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0C37-9995-BF47-AC10-7C5E559133E1}" type="datetimeFigureOut">
              <a:rPr kumimoji="1" lang="zh-CN" altLang="en-US" smtClean="0"/>
              <a:t>3/9/16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3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2738" y="0"/>
            <a:ext cx="10968021" cy="68580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53258" y="514773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  <a:alpha val="7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24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/>
              <a:t>Mar</a:t>
            </a:r>
            <a:r>
              <a:rPr lang="en-US" sz="3200" dirty="0" smtClean="0">
                <a:cs typeface="+mn-cs"/>
              </a:rPr>
              <a:t> </a:t>
            </a:r>
            <a:r>
              <a:rPr lang="en-US" sz="3200" dirty="0" smtClean="0">
                <a:cs typeface="+mn-cs"/>
              </a:rPr>
              <a:t>9,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1583" y="3406398"/>
            <a:ext cx="3433745" cy="1360372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</a:t>
            </a:r>
            <a:r>
              <a:rPr lang="en-US" sz="3200" dirty="0" smtClean="0">
                <a:cs typeface="+mn-cs"/>
              </a:rPr>
              <a:t>Piech + Alex Green + Kyle Fleming</a:t>
            </a:r>
            <a:endParaRPr lang="en-US" sz="3200" dirty="0">
              <a:cs typeface="+mn-cs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1356922" y="294309"/>
            <a:ext cx="6348456" cy="890085"/>
          </a:xfrm>
          <a:prstGeom prst="rect">
            <a:avLst/>
          </a:prstGeom>
          <a:solidFill>
            <a:srgbClr val="C3D69B">
              <a:alpha val="71000"/>
            </a:srgbClr>
          </a:solidFill>
          <a:ln>
            <a:noFill/>
          </a:ln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Coding for Concerts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7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966276_10151660849618813_1624497916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3197" y="0"/>
            <a:ext cx="10377805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2689" b="4027"/>
          <a:stretch>
            <a:fillRect/>
          </a:stretch>
        </p:blipFill>
        <p:spPr>
          <a:xfrm>
            <a:off x="0" y="321698"/>
            <a:ext cx="9321055" cy="612863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120481" y="793820"/>
            <a:ext cx="6750639" cy="18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algn="ctr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>
                <a:solidFill>
                  <a:srgbClr val="FFFFFF"/>
                </a:solidFill>
              </a:rPr>
              <a:t>It started with a simple idea:   to make lighting more like music</a:t>
            </a:r>
          </a:p>
        </p:txBody>
      </p:sp>
    </p:spTree>
    <p:extLst>
      <p:ext uri="{BB962C8B-B14F-4D97-AF65-F5344CB8AC3E}">
        <p14:creationId xmlns:p14="http://schemas.microsoft.com/office/powerpoint/2010/main" val="12749243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217604_10100348064777193_463650271_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290204" cy="696765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1120481" y="1101597"/>
            <a:ext cx="6750639" cy="1269576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algn="ctr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>
                <a:solidFill>
                  <a:srgbClr val="FFFFFF"/>
                </a:solidFill>
              </a:rPr>
              <a:t>In reality, there was a lot of this</a:t>
            </a:r>
          </a:p>
        </p:txBody>
      </p:sp>
    </p:spTree>
    <p:extLst>
      <p:ext uri="{BB962C8B-B14F-4D97-AF65-F5344CB8AC3E}">
        <p14:creationId xmlns:p14="http://schemas.microsoft.com/office/powerpoint/2010/main" val="2620816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524266_10151344762439692_875811858_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0797" y="2618116"/>
            <a:ext cx="4139625" cy="3211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6070_10100345379772963_1264727275_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244" y="1165168"/>
            <a:ext cx="3941459" cy="5255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df"/>
          <p:cNvPicPr>
            <a:picLocks noChangeAspect="1"/>
          </p:cNvPicPr>
          <p:nvPr/>
        </p:nvPicPr>
        <p:blipFill>
          <a:blip r:embed="rId5">
            <a:extLst/>
          </a:blip>
          <a:srcRect l="2689" b="4027"/>
          <a:stretch>
            <a:fillRect/>
          </a:stretch>
        </p:blipFill>
        <p:spPr>
          <a:xfrm>
            <a:off x="-177055" y="0"/>
            <a:ext cx="1043035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1120481" y="1409374"/>
            <a:ext cx="6750639" cy="65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>
                <a:solidFill>
                  <a:srgbClr val="FFFFFF"/>
                </a:solidFill>
              </a:rPr>
              <a:t>and this</a:t>
            </a:r>
          </a:p>
        </p:txBody>
      </p:sp>
    </p:spTree>
    <p:extLst>
      <p:ext uri="{BB962C8B-B14F-4D97-AF65-F5344CB8AC3E}">
        <p14:creationId xmlns:p14="http://schemas.microsoft.com/office/powerpoint/2010/main" val="11009225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160346" y="-154487"/>
            <a:ext cx="10665311" cy="701248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551398" y="507475"/>
            <a:ext cx="7260342" cy="65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49" tIns="19049" rIns="19049" bIns="19049" anchor="ctr">
            <a:spAutoFit/>
          </a:bodyPr>
          <a:lstStyle/>
          <a:p>
            <a:pPr lvl="1" algn="ctr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/>
              <a:t>and this (Customs is a </a:t>
            </a:r>
            <a:r>
              <a:rPr lang="en-US" sz="4000" dirty="0" smtClean="0"/>
              <a:t>pain</a:t>
            </a:r>
            <a:r>
              <a:rPr sz="4000" dirty="0" smtClean="0"/>
              <a:t>)</a:t>
            </a:r>
            <a:endParaRPr sz="4000" dirty="0"/>
          </a:p>
        </p:txBody>
      </p:sp>
      <p:pic>
        <p:nvPicPr>
          <p:cNvPr id="179" name="195981_10100347839453743_324287598_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9081" y="1379403"/>
            <a:ext cx="6173208" cy="45947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610912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81065" y="0"/>
            <a:ext cx="1043035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1120481" y="1332430"/>
            <a:ext cx="6750639" cy="80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t>and this</a:t>
            </a:r>
          </a:p>
        </p:txBody>
      </p:sp>
      <p:pic>
        <p:nvPicPr>
          <p:cNvPr id="185" name="530902_10100349074932833_1748993966_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750" y="214313"/>
            <a:ext cx="8572500" cy="64293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906168" y="109063"/>
            <a:ext cx="6750639" cy="80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t>and this</a:t>
            </a:r>
          </a:p>
        </p:txBody>
      </p:sp>
    </p:spTree>
    <p:extLst>
      <p:ext uri="{BB962C8B-B14F-4D97-AF65-F5344CB8AC3E}">
        <p14:creationId xmlns:p14="http://schemas.microsoft.com/office/powerpoint/2010/main" val="16385873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646659" y="362410"/>
            <a:ext cx="9879161" cy="6495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ymlab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054" y="1162219"/>
            <a:ext cx="8015892" cy="527608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System Overview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99635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88553" y="362410"/>
            <a:ext cx="9321056" cy="6128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11619"/>
          <a:stretch>
            <a:fillRect/>
          </a:stretch>
        </p:blipFill>
        <p:spPr>
          <a:xfrm>
            <a:off x="908566" y="2291802"/>
            <a:ext cx="1906015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9332" r="9332"/>
          <a:stretch>
            <a:fillRect/>
          </a:stretch>
        </p:blipFill>
        <p:spPr>
          <a:xfrm>
            <a:off x="3759741" y="4359755"/>
            <a:ext cx="1905001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2375" t="2375" r="20167" b="2375"/>
          <a:stretch>
            <a:fillRect/>
          </a:stretch>
        </p:blipFill>
        <p:spPr>
          <a:xfrm>
            <a:off x="6884758" y="4359755"/>
            <a:ext cx="1905001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9087" y="4359755"/>
            <a:ext cx="1905000" cy="142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8">
            <a:extLst/>
          </a:blip>
          <a:srcRect l="9078" t="6723" r="26806" b="8416"/>
          <a:stretch>
            <a:fillRect/>
          </a:stretch>
        </p:blipFill>
        <p:spPr>
          <a:xfrm>
            <a:off x="3619500" y="2291802"/>
            <a:ext cx="1905000" cy="142875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1038239" y="408570"/>
            <a:ext cx="7067523" cy="262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lvl="1" defTabSz="412735">
              <a:defRPr sz="42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t>We are innovating across a range of technologies to enabling new types of dynamic lighting</a:t>
            </a:r>
          </a:p>
        </p:txBody>
      </p:sp>
      <p:sp>
        <p:nvSpPr>
          <p:cNvPr id="203" name="Shape 203"/>
          <p:cNvSpPr/>
          <p:nvPr/>
        </p:nvSpPr>
        <p:spPr>
          <a:xfrm>
            <a:off x="3773380" y="3651587"/>
            <a:ext cx="3178362" cy="777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1" defTabSz="412735">
              <a:defRPr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micro-controller</a:t>
            </a:r>
          </a:p>
          <a:p>
            <a:pPr lvl="1" defTabSz="412735">
              <a:defRPr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hardware and firmware</a:t>
            </a:r>
          </a:p>
        </p:txBody>
      </p:sp>
      <p:sp>
        <p:nvSpPr>
          <p:cNvPr id="204" name="Shape 204"/>
          <p:cNvSpPr/>
          <p:nvPr/>
        </p:nvSpPr>
        <p:spPr>
          <a:xfrm>
            <a:off x="759249" y="3836253"/>
            <a:ext cx="3765283" cy="40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1" defTabSz="412735">
              <a:defRPr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algorithmic physical design</a:t>
            </a:r>
          </a:p>
        </p:txBody>
      </p:sp>
      <p:sp>
        <p:nvSpPr>
          <p:cNvPr id="205" name="Shape 205"/>
          <p:cNvSpPr/>
          <p:nvPr/>
        </p:nvSpPr>
        <p:spPr>
          <a:xfrm>
            <a:off x="6517168" y="2462040"/>
            <a:ext cx="2772398" cy="40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1" defTabSz="412735">
              <a:defRPr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distributed software</a:t>
            </a:r>
          </a:p>
        </p:txBody>
      </p:sp>
      <p:sp>
        <p:nvSpPr>
          <p:cNvPr id="206" name="Shape 206"/>
          <p:cNvSpPr/>
          <p:nvPr/>
        </p:nvSpPr>
        <p:spPr>
          <a:xfrm>
            <a:off x="6793394" y="3962695"/>
            <a:ext cx="2232576" cy="407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/>
          <a:p>
            <a:pPr lvl="1" defTabSz="412735">
              <a:defRPr sz="24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computer vision</a:t>
            </a:r>
          </a:p>
        </p:txBody>
      </p:sp>
      <p:pic>
        <p:nvPicPr>
          <p:cNvPr id="207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88553" y="0"/>
            <a:ext cx="9232553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58481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88553" y="362410"/>
            <a:ext cx="9321056" cy="6128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774213_10100495944559958_237424204852911581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34180" y="0"/>
            <a:ext cx="1028198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72584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88553" y="362410"/>
            <a:ext cx="9321055" cy="6128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10995425_10100361503116688_7290326912869516161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8092888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Cubesdreamforc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3448" y="89297"/>
            <a:ext cx="3855698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25236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See “real” C++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inspired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3102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Switch to Kyle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5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Pipeline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04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03" y="1985247"/>
            <a:ext cx="3081423" cy="3081423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Sugar Cubes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359081" y="2825105"/>
            <a:ext cx="308624" cy="308624"/>
          </a:xfrm>
          <a:prstGeom prst="ellipse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429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03" y="1985247"/>
            <a:ext cx="3081423" cy="3081423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Job is to Set “Pixels”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3359081" y="2825105"/>
            <a:ext cx="308624" cy="308624"/>
          </a:xfrm>
          <a:prstGeom prst="ellipse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14295" y="2282977"/>
            <a:ext cx="282154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</a:rPr>
              <a:t>LED is like a pixel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81342" y="2700468"/>
            <a:ext cx="1626126" cy="249274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6141651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>
                <a:solidFill>
                  <a:srgbClr val="008000"/>
                </a:solidFill>
              </a:rPr>
              <a:t>Updated 60x per second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0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0" y="2010002"/>
            <a:ext cx="3213691" cy="3213691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Pipeline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9830" y="1266521"/>
            <a:ext cx="1909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Your Program</a:t>
            </a:r>
            <a:endParaRPr kumimoji="1" lang="zh-CN" alt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299425" y="2197384"/>
            <a:ext cx="1364764" cy="13647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" y="5407312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>
                <a:solidFill>
                  <a:srgbClr val="008000"/>
                </a:solidFill>
              </a:rPr>
              <a:t>Computer -&gt; Switch -&gt; Pixel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5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0" y="2010002"/>
            <a:ext cx="3213691" cy="3213691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Pipeline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9830" y="1266521"/>
            <a:ext cx="1909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Your Program</a:t>
            </a:r>
            <a:endParaRPr kumimoji="1" lang="zh-CN" alt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299425" y="2197384"/>
            <a:ext cx="1364764" cy="13647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" y="5407312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>
                <a:solidFill>
                  <a:srgbClr val="008000"/>
                </a:solidFill>
              </a:rPr>
              <a:t>Computer -&gt; Switch -&gt; Pixel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489268" y="3203591"/>
            <a:ext cx="410147" cy="828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93582" y="4259837"/>
            <a:ext cx="101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Switch</a:t>
            </a:r>
            <a:endParaRPr kumimoji="1" lang="zh-CN" alt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4762065" y="3009201"/>
            <a:ext cx="701778" cy="553320"/>
          </a:xfrm>
          <a:custGeom>
            <a:avLst/>
            <a:gdLst>
              <a:gd name="connsiteX0" fmla="*/ 0 w 434434"/>
              <a:gd name="connsiteY0" fmla="*/ 553320 h 553320"/>
              <a:gd name="connsiteX1" fmla="*/ 100254 w 434434"/>
              <a:gd name="connsiteY1" fmla="*/ 536609 h 553320"/>
              <a:gd name="connsiteX2" fmla="*/ 183799 w 434434"/>
              <a:gd name="connsiteY2" fmla="*/ 419628 h 553320"/>
              <a:gd name="connsiteX3" fmla="*/ 217217 w 434434"/>
              <a:gd name="connsiteY3" fmla="*/ 369493 h 553320"/>
              <a:gd name="connsiteX4" fmla="*/ 233926 w 434434"/>
              <a:gd name="connsiteY4" fmla="*/ 285936 h 553320"/>
              <a:gd name="connsiteX5" fmla="*/ 267344 w 434434"/>
              <a:gd name="connsiteY5" fmla="*/ 185666 h 553320"/>
              <a:gd name="connsiteX6" fmla="*/ 284053 w 434434"/>
              <a:gd name="connsiteY6" fmla="*/ 135532 h 553320"/>
              <a:gd name="connsiteX7" fmla="*/ 401016 w 434434"/>
              <a:gd name="connsiteY7" fmla="*/ 1839 h 553320"/>
              <a:gd name="connsiteX8" fmla="*/ 434434 w 434434"/>
              <a:gd name="connsiteY8" fmla="*/ 1839 h 5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434" h="553320">
                <a:moveTo>
                  <a:pt x="0" y="553320"/>
                </a:moveTo>
                <a:cubicBezTo>
                  <a:pt x="33418" y="547750"/>
                  <a:pt x="69296" y="550370"/>
                  <a:pt x="100254" y="536609"/>
                </a:cubicBezTo>
                <a:cubicBezTo>
                  <a:pt x="147158" y="515760"/>
                  <a:pt x="161778" y="458171"/>
                  <a:pt x="183799" y="419628"/>
                </a:cubicBezTo>
                <a:cubicBezTo>
                  <a:pt x="193762" y="402190"/>
                  <a:pt x="206078" y="386205"/>
                  <a:pt x="217217" y="369493"/>
                </a:cubicBezTo>
                <a:cubicBezTo>
                  <a:pt x="222787" y="341641"/>
                  <a:pt x="226454" y="313339"/>
                  <a:pt x="233926" y="285936"/>
                </a:cubicBezTo>
                <a:cubicBezTo>
                  <a:pt x="243195" y="251946"/>
                  <a:pt x="256205" y="219089"/>
                  <a:pt x="267344" y="185666"/>
                </a:cubicBezTo>
                <a:cubicBezTo>
                  <a:pt x="272914" y="168955"/>
                  <a:pt x="274283" y="150189"/>
                  <a:pt x="284053" y="135532"/>
                </a:cubicBezTo>
                <a:cubicBezTo>
                  <a:pt x="321518" y="79326"/>
                  <a:pt x="337722" y="27160"/>
                  <a:pt x="401016" y="1839"/>
                </a:cubicBezTo>
                <a:cubicBezTo>
                  <a:pt x="411358" y="-2299"/>
                  <a:pt x="423295" y="1839"/>
                  <a:pt x="434434" y="1839"/>
                </a:cubicBezTo>
              </a:path>
            </a:pathLst>
          </a:cu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Freeform 25"/>
          <p:cNvSpPr/>
          <p:nvPr/>
        </p:nvSpPr>
        <p:spPr>
          <a:xfrm>
            <a:off x="4728646" y="3579233"/>
            <a:ext cx="1520519" cy="485869"/>
          </a:xfrm>
          <a:custGeom>
            <a:avLst/>
            <a:gdLst>
              <a:gd name="connsiteX0" fmla="*/ 0 w 1269884"/>
              <a:gd name="connsiteY0" fmla="*/ 16711 h 485869"/>
              <a:gd name="connsiteX1" fmla="*/ 167090 w 1269884"/>
              <a:gd name="connsiteY1" fmla="*/ 0 h 485869"/>
              <a:gd name="connsiteX2" fmla="*/ 284053 w 1269884"/>
              <a:gd name="connsiteY2" fmla="*/ 66846 h 485869"/>
              <a:gd name="connsiteX3" fmla="*/ 350889 w 1269884"/>
              <a:gd name="connsiteY3" fmla="*/ 83558 h 485869"/>
              <a:gd name="connsiteX4" fmla="*/ 434434 w 1269884"/>
              <a:gd name="connsiteY4" fmla="*/ 133692 h 485869"/>
              <a:gd name="connsiteX5" fmla="*/ 501270 w 1269884"/>
              <a:gd name="connsiteY5" fmla="*/ 183827 h 485869"/>
              <a:gd name="connsiteX6" fmla="*/ 551397 w 1269884"/>
              <a:gd name="connsiteY6" fmla="*/ 217250 h 485869"/>
              <a:gd name="connsiteX7" fmla="*/ 618233 w 1269884"/>
              <a:gd name="connsiteY7" fmla="*/ 267385 h 485869"/>
              <a:gd name="connsiteX8" fmla="*/ 768614 w 1269884"/>
              <a:gd name="connsiteY8" fmla="*/ 350942 h 485869"/>
              <a:gd name="connsiteX9" fmla="*/ 818741 w 1269884"/>
              <a:gd name="connsiteY9" fmla="*/ 384365 h 485869"/>
              <a:gd name="connsiteX10" fmla="*/ 852159 w 1269884"/>
              <a:gd name="connsiteY10" fmla="*/ 417789 h 485869"/>
              <a:gd name="connsiteX11" fmla="*/ 918995 w 1269884"/>
              <a:gd name="connsiteY11" fmla="*/ 434500 h 485869"/>
              <a:gd name="connsiteX12" fmla="*/ 969122 w 1269884"/>
              <a:gd name="connsiteY12" fmla="*/ 451212 h 485869"/>
              <a:gd name="connsiteX13" fmla="*/ 1152921 w 1269884"/>
              <a:gd name="connsiteY13" fmla="*/ 484635 h 485869"/>
              <a:gd name="connsiteX14" fmla="*/ 1269884 w 1269884"/>
              <a:gd name="connsiteY14" fmla="*/ 484635 h 48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9884" h="485869">
                <a:moveTo>
                  <a:pt x="0" y="16711"/>
                </a:moveTo>
                <a:cubicBezTo>
                  <a:pt x="55697" y="11141"/>
                  <a:pt x="111115" y="0"/>
                  <a:pt x="167090" y="0"/>
                </a:cubicBezTo>
                <a:cubicBezTo>
                  <a:pt x="218197" y="0"/>
                  <a:pt x="243353" y="46493"/>
                  <a:pt x="284053" y="66846"/>
                </a:cubicBezTo>
                <a:cubicBezTo>
                  <a:pt x="304592" y="77117"/>
                  <a:pt x="328610" y="77987"/>
                  <a:pt x="350889" y="83558"/>
                </a:cubicBezTo>
                <a:cubicBezTo>
                  <a:pt x="378737" y="100269"/>
                  <a:pt x="407412" y="115675"/>
                  <a:pt x="434434" y="133692"/>
                </a:cubicBezTo>
                <a:cubicBezTo>
                  <a:pt x="457605" y="149142"/>
                  <a:pt x="478609" y="167638"/>
                  <a:pt x="501270" y="183827"/>
                </a:cubicBezTo>
                <a:cubicBezTo>
                  <a:pt x="517611" y="195501"/>
                  <a:pt x="535056" y="205576"/>
                  <a:pt x="551397" y="217250"/>
                </a:cubicBezTo>
                <a:cubicBezTo>
                  <a:pt x="574058" y="233439"/>
                  <a:pt x="595062" y="251935"/>
                  <a:pt x="618233" y="267385"/>
                </a:cubicBezTo>
                <a:cubicBezTo>
                  <a:pt x="743461" y="350883"/>
                  <a:pt x="657142" y="287234"/>
                  <a:pt x="768614" y="350942"/>
                </a:cubicBezTo>
                <a:cubicBezTo>
                  <a:pt x="786050" y="360907"/>
                  <a:pt x="803060" y="371818"/>
                  <a:pt x="818741" y="384365"/>
                </a:cubicBezTo>
                <a:cubicBezTo>
                  <a:pt x="831043" y="394208"/>
                  <a:pt x="838068" y="410742"/>
                  <a:pt x="852159" y="417789"/>
                </a:cubicBezTo>
                <a:cubicBezTo>
                  <a:pt x="872698" y="428060"/>
                  <a:pt x="896914" y="428190"/>
                  <a:pt x="918995" y="434500"/>
                </a:cubicBezTo>
                <a:cubicBezTo>
                  <a:pt x="935930" y="439339"/>
                  <a:pt x="952187" y="446373"/>
                  <a:pt x="969122" y="451212"/>
                </a:cubicBezTo>
                <a:cubicBezTo>
                  <a:pt x="1029501" y="468466"/>
                  <a:pt x="1089823" y="480127"/>
                  <a:pt x="1152921" y="484635"/>
                </a:cubicBezTo>
                <a:cubicBezTo>
                  <a:pt x="1191810" y="487413"/>
                  <a:pt x="1230896" y="484635"/>
                  <a:pt x="1269884" y="484635"/>
                </a:cubicBezTo>
              </a:path>
            </a:pathLst>
          </a:cu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Freeform 2"/>
          <p:cNvSpPr/>
          <p:nvPr/>
        </p:nvSpPr>
        <p:spPr>
          <a:xfrm>
            <a:off x="3074456" y="3361983"/>
            <a:ext cx="1370138" cy="250673"/>
          </a:xfrm>
          <a:custGeom>
            <a:avLst/>
            <a:gdLst>
              <a:gd name="connsiteX0" fmla="*/ 0 w 1370138"/>
              <a:gd name="connsiteY0" fmla="*/ 250673 h 250673"/>
              <a:gd name="connsiteX1" fmla="*/ 150381 w 1370138"/>
              <a:gd name="connsiteY1" fmla="*/ 150404 h 250673"/>
              <a:gd name="connsiteX2" fmla="*/ 217217 w 1370138"/>
              <a:gd name="connsiteY2" fmla="*/ 100269 h 250673"/>
              <a:gd name="connsiteX3" fmla="*/ 300762 w 1370138"/>
              <a:gd name="connsiteY3" fmla="*/ 66846 h 250673"/>
              <a:gd name="connsiteX4" fmla="*/ 350889 w 1370138"/>
              <a:gd name="connsiteY4" fmla="*/ 33423 h 250673"/>
              <a:gd name="connsiteX5" fmla="*/ 434434 w 1370138"/>
              <a:gd name="connsiteY5" fmla="*/ 16711 h 250673"/>
              <a:gd name="connsiteX6" fmla="*/ 501270 w 1370138"/>
              <a:gd name="connsiteY6" fmla="*/ 0 h 250673"/>
              <a:gd name="connsiteX7" fmla="*/ 718487 w 1370138"/>
              <a:gd name="connsiteY7" fmla="*/ 33423 h 250673"/>
              <a:gd name="connsiteX8" fmla="*/ 768614 w 1370138"/>
              <a:gd name="connsiteY8" fmla="*/ 66846 h 250673"/>
              <a:gd name="connsiteX9" fmla="*/ 885577 w 1370138"/>
              <a:gd name="connsiteY9" fmla="*/ 116981 h 250673"/>
              <a:gd name="connsiteX10" fmla="*/ 985831 w 1370138"/>
              <a:gd name="connsiteY10" fmla="*/ 167115 h 250673"/>
              <a:gd name="connsiteX11" fmla="*/ 1370138 w 1370138"/>
              <a:gd name="connsiteY11" fmla="*/ 183827 h 25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138" h="250673">
                <a:moveTo>
                  <a:pt x="0" y="250673"/>
                </a:moveTo>
                <a:cubicBezTo>
                  <a:pt x="50127" y="217250"/>
                  <a:pt x="102185" y="186556"/>
                  <a:pt x="150381" y="150404"/>
                </a:cubicBezTo>
                <a:cubicBezTo>
                  <a:pt x="172660" y="133692"/>
                  <a:pt x="192873" y="113796"/>
                  <a:pt x="217217" y="100269"/>
                </a:cubicBezTo>
                <a:cubicBezTo>
                  <a:pt x="243436" y="85701"/>
                  <a:pt x="273935" y="80261"/>
                  <a:pt x="300762" y="66846"/>
                </a:cubicBezTo>
                <a:cubicBezTo>
                  <a:pt x="318724" y="57864"/>
                  <a:pt x="332085" y="40475"/>
                  <a:pt x="350889" y="33423"/>
                </a:cubicBezTo>
                <a:cubicBezTo>
                  <a:pt x="377480" y="23450"/>
                  <a:pt x="406710" y="22873"/>
                  <a:pt x="434434" y="16711"/>
                </a:cubicBezTo>
                <a:cubicBezTo>
                  <a:pt x="456851" y="11729"/>
                  <a:pt x="478991" y="5570"/>
                  <a:pt x="501270" y="0"/>
                </a:cubicBezTo>
                <a:cubicBezTo>
                  <a:pt x="549201" y="4794"/>
                  <a:pt x="658268" y="3309"/>
                  <a:pt x="718487" y="33423"/>
                </a:cubicBezTo>
                <a:cubicBezTo>
                  <a:pt x="736449" y="42405"/>
                  <a:pt x="750652" y="57864"/>
                  <a:pt x="768614" y="66846"/>
                </a:cubicBezTo>
                <a:cubicBezTo>
                  <a:pt x="956076" y="160592"/>
                  <a:pt x="642183" y="-22122"/>
                  <a:pt x="885577" y="116981"/>
                </a:cubicBezTo>
                <a:cubicBezTo>
                  <a:pt x="921936" y="137761"/>
                  <a:pt x="941579" y="163711"/>
                  <a:pt x="985831" y="167115"/>
                </a:cubicBezTo>
                <a:cubicBezTo>
                  <a:pt x="1113677" y="176951"/>
                  <a:pt x="1370138" y="183827"/>
                  <a:pt x="1370138" y="183827"/>
                </a:cubicBezTo>
              </a:path>
            </a:pathLst>
          </a:custGeom>
          <a:ln w="762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685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0" y="2010002"/>
            <a:ext cx="3213691" cy="3213691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Pipeline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47" y="1679524"/>
            <a:ext cx="2017845" cy="201784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935410" y="2197384"/>
            <a:ext cx="202100" cy="202100"/>
          </a:xfrm>
          <a:prstGeom prst="ellipse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9830" y="1266521"/>
            <a:ext cx="1909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Your Program</a:t>
            </a:r>
            <a:endParaRPr kumimoji="1" lang="zh-CN" alt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alphaModFix amt="71000"/>
          </a:blip>
          <a:stretch>
            <a:fillRect/>
          </a:stretch>
        </p:blipFill>
        <p:spPr>
          <a:xfrm>
            <a:off x="1299425" y="2197384"/>
            <a:ext cx="1364764" cy="136476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463843" y="2091905"/>
            <a:ext cx="1453683" cy="1036116"/>
          </a:xfrm>
          <a:custGeom>
            <a:avLst/>
            <a:gdLst>
              <a:gd name="connsiteX0" fmla="*/ 0 w 1453683"/>
              <a:gd name="connsiteY0" fmla="*/ 969270 h 1036116"/>
              <a:gd name="connsiteX1" fmla="*/ 83545 w 1453683"/>
              <a:gd name="connsiteY1" fmla="*/ 1002693 h 1036116"/>
              <a:gd name="connsiteX2" fmla="*/ 150381 w 1453683"/>
              <a:gd name="connsiteY2" fmla="*/ 1036116 h 1036116"/>
              <a:gd name="connsiteX3" fmla="*/ 451143 w 1453683"/>
              <a:gd name="connsiteY3" fmla="*/ 1002693 h 1036116"/>
              <a:gd name="connsiteX4" fmla="*/ 501270 w 1453683"/>
              <a:gd name="connsiteY4" fmla="*/ 969270 h 1036116"/>
              <a:gd name="connsiteX5" fmla="*/ 551397 w 1453683"/>
              <a:gd name="connsiteY5" fmla="*/ 902424 h 1036116"/>
              <a:gd name="connsiteX6" fmla="*/ 601524 w 1453683"/>
              <a:gd name="connsiteY6" fmla="*/ 852289 h 1036116"/>
              <a:gd name="connsiteX7" fmla="*/ 618233 w 1453683"/>
              <a:gd name="connsiteY7" fmla="*/ 802155 h 1036116"/>
              <a:gd name="connsiteX8" fmla="*/ 651651 w 1453683"/>
              <a:gd name="connsiteY8" fmla="*/ 768731 h 1036116"/>
              <a:gd name="connsiteX9" fmla="*/ 718487 w 1453683"/>
              <a:gd name="connsiteY9" fmla="*/ 618328 h 1036116"/>
              <a:gd name="connsiteX10" fmla="*/ 735196 w 1453683"/>
              <a:gd name="connsiteY10" fmla="*/ 568193 h 1036116"/>
              <a:gd name="connsiteX11" fmla="*/ 701778 w 1453683"/>
              <a:gd name="connsiteY11" fmla="*/ 401078 h 1036116"/>
              <a:gd name="connsiteX12" fmla="*/ 718487 w 1453683"/>
              <a:gd name="connsiteY12" fmla="*/ 116981 h 1036116"/>
              <a:gd name="connsiteX13" fmla="*/ 768614 w 1453683"/>
              <a:gd name="connsiteY13" fmla="*/ 83558 h 1036116"/>
              <a:gd name="connsiteX14" fmla="*/ 835450 w 1453683"/>
              <a:gd name="connsiteY14" fmla="*/ 50135 h 1036116"/>
              <a:gd name="connsiteX15" fmla="*/ 918995 w 1453683"/>
              <a:gd name="connsiteY15" fmla="*/ 0 h 1036116"/>
              <a:gd name="connsiteX16" fmla="*/ 1219757 w 1453683"/>
              <a:gd name="connsiteY16" fmla="*/ 16712 h 1036116"/>
              <a:gd name="connsiteX17" fmla="*/ 1269884 w 1453683"/>
              <a:gd name="connsiteY17" fmla="*/ 50135 h 1036116"/>
              <a:gd name="connsiteX18" fmla="*/ 1336720 w 1453683"/>
              <a:gd name="connsiteY18" fmla="*/ 83558 h 1036116"/>
              <a:gd name="connsiteX19" fmla="*/ 1370138 w 1453683"/>
              <a:gd name="connsiteY19" fmla="*/ 133693 h 1036116"/>
              <a:gd name="connsiteX20" fmla="*/ 1453683 w 1453683"/>
              <a:gd name="connsiteY20" fmla="*/ 183827 h 103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53683" h="1036116">
                <a:moveTo>
                  <a:pt x="0" y="969270"/>
                </a:moveTo>
                <a:cubicBezTo>
                  <a:pt x="27848" y="980411"/>
                  <a:pt x="56137" y="990510"/>
                  <a:pt x="83545" y="1002693"/>
                </a:cubicBezTo>
                <a:cubicBezTo>
                  <a:pt x="106307" y="1012811"/>
                  <a:pt x="125472" y="1036116"/>
                  <a:pt x="150381" y="1036116"/>
                </a:cubicBezTo>
                <a:cubicBezTo>
                  <a:pt x="251252" y="1036116"/>
                  <a:pt x="350889" y="1013834"/>
                  <a:pt x="451143" y="1002693"/>
                </a:cubicBezTo>
                <a:cubicBezTo>
                  <a:pt x="467852" y="991552"/>
                  <a:pt x="487070" y="983472"/>
                  <a:pt x="501270" y="969270"/>
                </a:cubicBezTo>
                <a:cubicBezTo>
                  <a:pt x="520962" y="949575"/>
                  <a:pt x="533273" y="923571"/>
                  <a:pt x="551397" y="902424"/>
                </a:cubicBezTo>
                <a:cubicBezTo>
                  <a:pt x="566775" y="884480"/>
                  <a:pt x="584815" y="869001"/>
                  <a:pt x="601524" y="852289"/>
                </a:cubicBezTo>
                <a:cubicBezTo>
                  <a:pt x="607094" y="835578"/>
                  <a:pt x="609171" y="817260"/>
                  <a:pt x="618233" y="802155"/>
                </a:cubicBezTo>
                <a:cubicBezTo>
                  <a:pt x="626338" y="788645"/>
                  <a:pt x="644606" y="782823"/>
                  <a:pt x="651651" y="768731"/>
                </a:cubicBezTo>
                <a:cubicBezTo>
                  <a:pt x="770950" y="530096"/>
                  <a:pt x="620191" y="765793"/>
                  <a:pt x="718487" y="618328"/>
                </a:cubicBezTo>
                <a:cubicBezTo>
                  <a:pt x="724057" y="601616"/>
                  <a:pt x="735196" y="585808"/>
                  <a:pt x="735196" y="568193"/>
                </a:cubicBezTo>
                <a:cubicBezTo>
                  <a:pt x="735196" y="491381"/>
                  <a:pt x="722355" y="462818"/>
                  <a:pt x="701778" y="401078"/>
                </a:cubicBezTo>
                <a:cubicBezTo>
                  <a:pt x="707348" y="306379"/>
                  <a:pt x="698947" y="209809"/>
                  <a:pt x="718487" y="116981"/>
                </a:cubicBezTo>
                <a:cubicBezTo>
                  <a:pt x="722624" y="97329"/>
                  <a:pt x="751178" y="93523"/>
                  <a:pt x="768614" y="83558"/>
                </a:cubicBezTo>
                <a:cubicBezTo>
                  <a:pt x="790240" y="71198"/>
                  <a:pt x="813676" y="62233"/>
                  <a:pt x="835450" y="50135"/>
                </a:cubicBezTo>
                <a:cubicBezTo>
                  <a:pt x="863840" y="34360"/>
                  <a:pt x="891147" y="16712"/>
                  <a:pt x="918995" y="0"/>
                </a:cubicBezTo>
                <a:cubicBezTo>
                  <a:pt x="1019249" y="5571"/>
                  <a:pt x="1120358" y="2510"/>
                  <a:pt x="1219757" y="16712"/>
                </a:cubicBezTo>
                <a:cubicBezTo>
                  <a:pt x="1239638" y="19553"/>
                  <a:pt x="1252448" y="40170"/>
                  <a:pt x="1269884" y="50135"/>
                </a:cubicBezTo>
                <a:cubicBezTo>
                  <a:pt x="1291510" y="62495"/>
                  <a:pt x="1314441" y="72417"/>
                  <a:pt x="1336720" y="83558"/>
                </a:cubicBezTo>
                <a:cubicBezTo>
                  <a:pt x="1347859" y="100270"/>
                  <a:pt x="1355938" y="119490"/>
                  <a:pt x="1370138" y="133693"/>
                </a:cubicBezTo>
                <a:cubicBezTo>
                  <a:pt x="1390302" y="153860"/>
                  <a:pt x="1427311" y="170639"/>
                  <a:pt x="1453683" y="183827"/>
                </a:cubicBezTo>
              </a:path>
            </a:pathLst>
          </a:cu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" y="5407312"/>
            <a:ext cx="91440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>
                <a:solidFill>
                  <a:srgbClr val="008000"/>
                </a:solidFill>
              </a:rPr>
              <a:t>Computer -&gt; Switch -&gt; Pixel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489268" y="3203591"/>
            <a:ext cx="410147" cy="8283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93582" y="4259837"/>
            <a:ext cx="101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Switch</a:t>
            </a:r>
            <a:endParaRPr kumimoji="1" lang="zh-CN" alt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99" y="3023015"/>
            <a:ext cx="2017845" cy="201784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762065" y="3009201"/>
            <a:ext cx="701778" cy="553320"/>
          </a:xfrm>
          <a:custGeom>
            <a:avLst/>
            <a:gdLst>
              <a:gd name="connsiteX0" fmla="*/ 0 w 434434"/>
              <a:gd name="connsiteY0" fmla="*/ 553320 h 553320"/>
              <a:gd name="connsiteX1" fmla="*/ 100254 w 434434"/>
              <a:gd name="connsiteY1" fmla="*/ 536609 h 553320"/>
              <a:gd name="connsiteX2" fmla="*/ 183799 w 434434"/>
              <a:gd name="connsiteY2" fmla="*/ 419628 h 553320"/>
              <a:gd name="connsiteX3" fmla="*/ 217217 w 434434"/>
              <a:gd name="connsiteY3" fmla="*/ 369493 h 553320"/>
              <a:gd name="connsiteX4" fmla="*/ 233926 w 434434"/>
              <a:gd name="connsiteY4" fmla="*/ 285936 h 553320"/>
              <a:gd name="connsiteX5" fmla="*/ 267344 w 434434"/>
              <a:gd name="connsiteY5" fmla="*/ 185666 h 553320"/>
              <a:gd name="connsiteX6" fmla="*/ 284053 w 434434"/>
              <a:gd name="connsiteY6" fmla="*/ 135532 h 553320"/>
              <a:gd name="connsiteX7" fmla="*/ 401016 w 434434"/>
              <a:gd name="connsiteY7" fmla="*/ 1839 h 553320"/>
              <a:gd name="connsiteX8" fmla="*/ 434434 w 434434"/>
              <a:gd name="connsiteY8" fmla="*/ 1839 h 5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434" h="553320">
                <a:moveTo>
                  <a:pt x="0" y="553320"/>
                </a:moveTo>
                <a:cubicBezTo>
                  <a:pt x="33418" y="547750"/>
                  <a:pt x="69296" y="550370"/>
                  <a:pt x="100254" y="536609"/>
                </a:cubicBezTo>
                <a:cubicBezTo>
                  <a:pt x="147158" y="515760"/>
                  <a:pt x="161778" y="458171"/>
                  <a:pt x="183799" y="419628"/>
                </a:cubicBezTo>
                <a:cubicBezTo>
                  <a:pt x="193762" y="402190"/>
                  <a:pt x="206078" y="386205"/>
                  <a:pt x="217217" y="369493"/>
                </a:cubicBezTo>
                <a:cubicBezTo>
                  <a:pt x="222787" y="341641"/>
                  <a:pt x="226454" y="313339"/>
                  <a:pt x="233926" y="285936"/>
                </a:cubicBezTo>
                <a:cubicBezTo>
                  <a:pt x="243195" y="251946"/>
                  <a:pt x="256205" y="219089"/>
                  <a:pt x="267344" y="185666"/>
                </a:cubicBezTo>
                <a:cubicBezTo>
                  <a:pt x="272914" y="168955"/>
                  <a:pt x="274283" y="150189"/>
                  <a:pt x="284053" y="135532"/>
                </a:cubicBezTo>
                <a:cubicBezTo>
                  <a:pt x="321518" y="79326"/>
                  <a:pt x="337722" y="27160"/>
                  <a:pt x="401016" y="1839"/>
                </a:cubicBezTo>
                <a:cubicBezTo>
                  <a:pt x="411358" y="-2299"/>
                  <a:pt x="423295" y="1839"/>
                  <a:pt x="434434" y="1839"/>
                </a:cubicBezTo>
              </a:path>
            </a:pathLst>
          </a:cu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Freeform 25"/>
          <p:cNvSpPr/>
          <p:nvPr/>
        </p:nvSpPr>
        <p:spPr>
          <a:xfrm>
            <a:off x="4728646" y="3579233"/>
            <a:ext cx="1520519" cy="485869"/>
          </a:xfrm>
          <a:custGeom>
            <a:avLst/>
            <a:gdLst>
              <a:gd name="connsiteX0" fmla="*/ 0 w 1269884"/>
              <a:gd name="connsiteY0" fmla="*/ 16711 h 485869"/>
              <a:gd name="connsiteX1" fmla="*/ 167090 w 1269884"/>
              <a:gd name="connsiteY1" fmla="*/ 0 h 485869"/>
              <a:gd name="connsiteX2" fmla="*/ 284053 w 1269884"/>
              <a:gd name="connsiteY2" fmla="*/ 66846 h 485869"/>
              <a:gd name="connsiteX3" fmla="*/ 350889 w 1269884"/>
              <a:gd name="connsiteY3" fmla="*/ 83558 h 485869"/>
              <a:gd name="connsiteX4" fmla="*/ 434434 w 1269884"/>
              <a:gd name="connsiteY4" fmla="*/ 133692 h 485869"/>
              <a:gd name="connsiteX5" fmla="*/ 501270 w 1269884"/>
              <a:gd name="connsiteY5" fmla="*/ 183827 h 485869"/>
              <a:gd name="connsiteX6" fmla="*/ 551397 w 1269884"/>
              <a:gd name="connsiteY6" fmla="*/ 217250 h 485869"/>
              <a:gd name="connsiteX7" fmla="*/ 618233 w 1269884"/>
              <a:gd name="connsiteY7" fmla="*/ 267385 h 485869"/>
              <a:gd name="connsiteX8" fmla="*/ 768614 w 1269884"/>
              <a:gd name="connsiteY8" fmla="*/ 350942 h 485869"/>
              <a:gd name="connsiteX9" fmla="*/ 818741 w 1269884"/>
              <a:gd name="connsiteY9" fmla="*/ 384365 h 485869"/>
              <a:gd name="connsiteX10" fmla="*/ 852159 w 1269884"/>
              <a:gd name="connsiteY10" fmla="*/ 417789 h 485869"/>
              <a:gd name="connsiteX11" fmla="*/ 918995 w 1269884"/>
              <a:gd name="connsiteY11" fmla="*/ 434500 h 485869"/>
              <a:gd name="connsiteX12" fmla="*/ 969122 w 1269884"/>
              <a:gd name="connsiteY12" fmla="*/ 451212 h 485869"/>
              <a:gd name="connsiteX13" fmla="*/ 1152921 w 1269884"/>
              <a:gd name="connsiteY13" fmla="*/ 484635 h 485869"/>
              <a:gd name="connsiteX14" fmla="*/ 1269884 w 1269884"/>
              <a:gd name="connsiteY14" fmla="*/ 484635 h 48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69884" h="485869">
                <a:moveTo>
                  <a:pt x="0" y="16711"/>
                </a:moveTo>
                <a:cubicBezTo>
                  <a:pt x="55697" y="11141"/>
                  <a:pt x="111115" y="0"/>
                  <a:pt x="167090" y="0"/>
                </a:cubicBezTo>
                <a:cubicBezTo>
                  <a:pt x="218197" y="0"/>
                  <a:pt x="243353" y="46493"/>
                  <a:pt x="284053" y="66846"/>
                </a:cubicBezTo>
                <a:cubicBezTo>
                  <a:pt x="304592" y="77117"/>
                  <a:pt x="328610" y="77987"/>
                  <a:pt x="350889" y="83558"/>
                </a:cubicBezTo>
                <a:cubicBezTo>
                  <a:pt x="378737" y="100269"/>
                  <a:pt x="407412" y="115675"/>
                  <a:pt x="434434" y="133692"/>
                </a:cubicBezTo>
                <a:cubicBezTo>
                  <a:pt x="457605" y="149142"/>
                  <a:pt x="478609" y="167638"/>
                  <a:pt x="501270" y="183827"/>
                </a:cubicBezTo>
                <a:cubicBezTo>
                  <a:pt x="517611" y="195501"/>
                  <a:pt x="535056" y="205576"/>
                  <a:pt x="551397" y="217250"/>
                </a:cubicBezTo>
                <a:cubicBezTo>
                  <a:pt x="574058" y="233439"/>
                  <a:pt x="595062" y="251935"/>
                  <a:pt x="618233" y="267385"/>
                </a:cubicBezTo>
                <a:cubicBezTo>
                  <a:pt x="743461" y="350883"/>
                  <a:pt x="657142" y="287234"/>
                  <a:pt x="768614" y="350942"/>
                </a:cubicBezTo>
                <a:cubicBezTo>
                  <a:pt x="786050" y="360907"/>
                  <a:pt x="803060" y="371818"/>
                  <a:pt x="818741" y="384365"/>
                </a:cubicBezTo>
                <a:cubicBezTo>
                  <a:pt x="831043" y="394208"/>
                  <a:pt x="838068" y="410742"/>
                  <a:pt x="852159" y="417789"/>
                </a:cubicBezTo>
                <a:cubicBezTo>
                  <a:pt x="872698" y="428060"/>
                  <a:pt x="896914" y="428190"/>
                  <a:pt x="918995" y="434500"/>
                </a:cubicBezTo>
                <a:cubicBezTo>
                  <a:pt x="935930" y="439339"/>
                  <a:pt x="952187" y="446373"/>
                  <a:pt x="969122" y="451212"/>
                </a:cubicBezTo>
                <a:cubicBezTo>
                  <a:pt x="1029501" y="468466"/>
                  <a:pt x="1089823" y="480127"/>
                  <a:pt x="1152921" y="484635"/>
                </a:cubicBezTo>
                <a:cubicBezTo>
                  <a:pt x="1191810" y="487413"/>
                  <a:pt x="1230896" y="484635"/>
                  <a:pt x="1269884" y="484635"/>
                </a:cubicBezTo>
              </a:path>
            </a:pathLst>
          </a:cu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Freeform 26"/>
          <p:cNvSpPr/>
          <p:nvPr/>
        </p:nvSpPr>
        <p:spPr>
          <a:xfrm>
            <a:off x="6249166" y="4050256"/>
            <a:ext cx="1336720" cy="899391"/>
          </a:xfrm>
          <a:custGeom>
            <a:avLst/>
            <a:gdLst>
              <a:gd name="connsiteX0" fmla="*/ 0 w 1336720"/>
              <a:gd name="connsiteY0" fmla="*/ 63746 h 899391"/>
              <a:gd name="connsiteX1" fmla="*/ 183799 w 1336720"/>
              <a:gd name="connsiteY1" fmla="*/ 30323 h 899391"/>
              <a:gd name="connsiteX2" fmla="*/ 233926 w 1336720"/>
              <a:gd name="connsiteY2" fmla="*/ 13612 h 899391"/>
              <a:gd name="connsiteX3" fmla="*/ 584815 w 1336720"/>
              <a:gd name="connsiteY3" fmla="*/ 30323 h 899391"/>
              <a:gd name="connsiteX4" fmla="*/ 568106 w 1336720"/>
              <a:gd name="connsiteY4" fmla="*/ 214150 h 899391"/>
              <a:gd name="connsiteX5" fmla="*/ 534688 w 1336720"/>
              <a:gd name="connsiteY5" fmla="*/ 448112 h 899391"/>
              <a:gd name="connsiteX6" fmla="*/ 517979 w 1336720"/>
              <a:gd name="connsiteY6" fmla="*/ 682073 h 899391"/>
              <a:gd name="connsiteX7" fmla="*/ 551397 w 1336720"/>
              <a:gd name="connsiteY7" fmla="*/ 799054 h 899391"/>
              <a:gd name="connsiteX8" fmla="*/ 768614 w 1336720"/>
              <a:gd name="connsiteY8" fmla="*/ 849189 h 899391"/>
              <a:gd name="connsiteX9" fmla="*/ 902286 w 1336720"/>
              <a:gd name="connsiteY9" fmla="*/ 865900 h 899391"/>
              <a:gd name="connsiteX10" fmla="*/ 1152921 w 1336720"/>
              <a:gd name="connsiteY10" fmla="*/ 882612 h 899391"/>
              <a:gd name="connsiteX11" fmla="*/ 1336720 w 1336720"/>
              <a:gd name="connsiteY11" fmla="*/ 899324 h 899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6720" h="899391">
                <a:moveTo>
                  <a:pt x="0" y="63746"/>
                </a:moveTo>
                <a:cubicBezTo>
                  <a:pt x="44707" y="56294"/>
                  <a:pt x="137080" y="42004"/>
                  <a:pt x="183799" y="30323"/>
                </a:cubicBezTo>
                <a:cubicBezTo>
                  <a:pt x="200886" y="26051"/>
                  <a:pt x="217217" y="19182"/>
                  <a:pt x="233926" y="13612"/>
                </a:cubicBezTo>
                <a:cubicBezTo>
                  <a:pt x="350889" y="19182"/>
                  <a:pt x="484410" y="-29929"/>
                  <a:pt x="584815" y="30323"/>
                </a:cubicBezTo>
                <a:cubicBezTo>
                  <a:pt x="637573" y="61983"/>
                  <a:pt x="575294" y="153043"/>
                  <a:pt x="568106" y="214150"/>
                </a:cubicBezTo>
                <a:cubicBezTo>
                  <a:pt x="538855" y="462819"/>
                  <a:pt x="562438" y="142819"/>
                  <a:pt x="534688" y="448112"/>
                </a:cubicBezTo>
                <a:cubicBezTo>
                  <a:pt x="527610" y="525977"/>
                  <a:pt x="523549" y="604086"/>
                  <a:pt x="517979" y="682073"/>
                </a:cubicBezTo>
                <a:cubicBezTo>
                  <a:pt x="529118" y="721067"/>
                  <a:pt x="531705" y="763603"/>
                  <a:pt x="551397" y="799054"/>
                </a:cubicBezTo>
                <a:cubicBezTo>
                  <a:pt x="583647" y="857113"/>
                  <a:pt x="761172" y="848362"/>
                  <a:pt x="768614" y="849189"/>
                </a:cubicBezTo>
                <a:cubicBezTo>
                  <a:pt x="813243" y="854149"/>
                  <a:pt x="857551" y="862009"/>
                  <a:pt x="902286" y="865900"/>
                </a:cubicBezTo>
                <a:cubicBezTo>
                  <a:pt x="985702" y="873155"/>
                  <a:pt x="1069505" y="875357"/>
                  <a:pt x="1152921" y="882612"/>
                </a:cubicBezTo>
                <a:cubicBezTo>
                  <a:pt x="1368908" y="901397"/>
                  <a:pt x="1217229" y="899324"/>
                  <a:pt x="1336720" y="899324"/>
                </a:cubicBezTo>
              </a:path>
            </a:pathLst>
          </a:cu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Freeform 2"/>
          <p:cNvSpPr/>
          <p:nvPr/>
        </p:nvSpPr>
        <p:spPr>
          <a:xfrm>
            <a:off x="3074456" y="3361983"/>
            <a:ext cx="1370138" cy="250673"/>
          </a:xfrm>
          <a:custGeom>
            <a:avLst/>
            <a:gdLst>
              <a:gd name="connsiteX0" fmla="*/ 0 w 1370138"/>
              <a:gd name="connsiteY0" fmla="*/ 250673 h 250673"/>
              <a:gd name="connsiteX1" fmla="*/ 150381 w 1370138"/>
              <a:gd name="connsiteY1" fmla="*/ 150404 h 250673"/>
              <a:gd name="connsiteX2" fmla="*/ 217217 w 1370138"/>
              <a:gd name="connsiteY2" fmla="*/ 100269 h 250673"/>
              <a:gd name="connsiteX3" fmla="*/ 300762 w 1370138"/>
              <a:gd name="connsiteY3" fmla="*/ 66846 h 250673"/>
              <a:gd name="connsiteX4" fmla="*/ 350889 w 1370138"/>
              <a:gd name="connsiteY4" fmla="*/ 33423 h 250673"/>
              <a:gd name="connsiteX5" fmla="*/ 434434 w 1370138"/>
              <a:gd name="connsiteY5" fmla="*/ 16711 h 250673"/>
              <a:gd name="connsiteX6" fmla="*/ 501270 w 1370138"/>
              <a:gd name="connsiteY6" fmla="*/ 0 h 250673"/>
              <a:gd name="connsiteX7" fmla="*/ 718487 w 1370138"/>
              <a:gd name="connsiteY7" fmla="*/ 33423 h 250673"/>
              <a:gd name="connsiteX8" fmla="*/ 768614 w 1370138"/>
              <a:gd name="connsiteY8" fmla="*/ 66846 h 250673"/>
              <a:gd name="connsiteX9" fmla="*/ 885577 w 1370138"/>
              <a:gd name="connsiteY9" fmla="*/ 116981 h 250673"/>
              <a:gd name="connsiteX10" fmla="*/ 985831 w 1370138"/>
              <a:gd name="connsiteY10" fmla="*/ 167115 h 250673"/>
              <a:gd name="connsiteX11" fmla="*/ 1370138 w 1370138"/>
              <a:gd name="connsiteY11" fmla="*/ 183827 h 25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0138" h="250673">
                <a:moveTo>
                  <a:pt x="0" y="250673"/>
                </a:moveTo>
                <a:cubicBezTo>
                  <a:pt x="50127" y="217250"/>
                  <a:pt x="102185" y="186556"/>
                  <a:pt x="150381" y="150404"/>
                </a:cubicBezTo>
                <a:cubicBezTo>
                  <a:pt x="172660" y="133692"/>
                  <a:pt x="192873" y="113796"/>
                  <a:pt x="217217" y="100269"/>
                </a:cubicBezTo>
                <a:cubicBezTo>
                  <a:pt x="243436" y="85701"/>
                  <a:pt x="273935" y="80261"/>
                  <a:pt x="300762" y="66846"/>
                </a:cubicBezTo>
                <a:cubicBezTo>
                  <a:pt x="318724" y="57864"/>
                  <a:pt x="332085" y="40475"/>
                  <a:pt x="350889" y="33423"/>
                </a:cubicBezTo>
                <a:cubicBezTo>
                  <a:pt x="377480" y="23450"/>
                  <a:pt x="406710" y="22873"/>
                  <a:pt x="434434" y="16711"/>
                </a:cubicBezTo>
                <a:cubicBezTo>
                  <a:pt x="456851" y="11729"/>
                  <a:pt x="478991" y="5570"/>
                  <a:pt x="501270" y="0"/>
                </a:cubicBezTo>
                <a:cubicBezTo>
                  <a:pt x="549201" y="4794"/>
                  <a:pt x="658268" y="3309"/>
                  <a:pt x="718487" y="33423"/>
                </a:cubicBezTo>
                <a:cubicBezTo>
                  <a:pt x="736449" y="42405"/>
                  <a:pt x="750652" y="57864"/>
                  <a:pt x="768614" y="66846"/>
                </a:cubicBezTo>
                <a:cubicBezTo>
                  <a:pt x="956076" y="160592"/>
                  <a:pt x="642183" y="-22122"/>
                  <a:pt x="885577" y="116981"/>
                </a:cubicBezTo>
                <a:cubicBezTo>
                  <a:pt x="921936" y="137761"/>
                  <a:pt x="941579" y="163711"/>
                  <a:pt x="985831" y="167115"/>
                </a:cubicBezTo>
                <a:cubicBezTo>
                  <a:pt x="1113677" y="176951"/>
                  <a:pt x="1370138" y="183827"/>
                  <a:pt x="1370138" y="183827"/>
                </a:cubicBezTo>
              </a:path>
            </a:pathLst>
          </a:custGeom>
          <a:ln w="762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784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Colors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08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In Performance (Artistic </a:t>
            </a:r>
            <a:r>
              <a:rPr lang="en-US" sz="3600" dirty="0" smtClean="0">
                <a:solidFill>
                  <a:schemeClr val="bg1"/>
                </a:solidFill>
              </a:rPr>
              <a:t>Inputs)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4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09 at 10.35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360"/>
            <a:ext cx="9144000" cy="585664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Interface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2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Special Guests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4917" y="0"/>
            <a:ext cx="16235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4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Switch to Chris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7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&lt;your slides here&gt;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370" y="2582092"/>
            <a:ext cx="8177013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</a:rPr>
              <a:t>Alex + Kyle agreed to let us build in their codebase!</a:t>
            </a:r>
            <a:endParaRPr kumimoji="1" lang="zh-CN" altLang="en-US" sz="3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7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Where we left off…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0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86" y="1177950"/>
            <a:ext cx="1801999" cy="189355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Listener Model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81537" y="1299716"/>
            <a:ext cx="1756133" cy="1893556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59685" y="2027803"/>
            <a:ext cx="1043703" cy="104370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979256" y="1744917"/>
            <a:ext cx="1590605" cy="1590605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84979" y="838051"/>
            <a:ext cx="220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Artistic Program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064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86" y="1177950"/>
            <a:ext cx="1801999" cy="189355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Listener Model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81537" y="1299716"/>
            <a:ext cx="1756133" cy="1893556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59685" y="2027803"/>
            <a:ext cx="1043703" cy="104370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979256" y="1744917"/>
            <a:ext cx="1590605" cy="1590605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84979" y="838051"/>
            <a:ext cx="220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Artistic Program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026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86" y="1177950"/>
            <a:ext cx="1801999" cy="189355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Listener Model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81537" y="1299716"/>
            <a:ext cx="1756133" cy="1893556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59685" y="2027803"/>
            <a:ext cx="1043703" cy="104370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979256" y="1744917"/>
            <a:ext cx="1590605" cy="1590605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84979" y="838051"/>
            <a:ext cx="220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Artistic Program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23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86" y="1177950"/>
            <a:ext cx="1801999" cy="189355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Listener Model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81537" y="1299716"/>
            <a:ext cx="1756133" cy="1893556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59685" y="2027803"/>
            <a:ext cx="1043703" cy="1043703"/>
          </a:xfrm>
          <a:prstGeom prst="rect">
            <a:avLst/>
          </a:prstGeom>
        </p:spPr>
      </p:pic>
      <p:pic>
        <p:nvPicPr>
          <p:cNvPr id="6" name="Picture 5" descr="Screen Shot 2016-03-09 at 3.07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0" y="3584796"/>
            <a:ext cx="4135221" cy="26419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7095" y="4220698"/>
            <a:ext cx="987838" cy="987838"/>
            <a:chOff x="403985" y="1639088"/>
            <a:chExt cx="1432418" cy="1432418"/>
          </a:xfrm>
        </p:grpSpPr>
        <p:sp>
          <p:nvSpPr>
            <p:cNvPr id="3" name="Rounded Rectangle 2"/>
            <p:cNvSpPr/>
            <p:nvPr/>
          </p:nvSpPr>
          <p:spPr>
            <a:xfrm>
              <a:off x="403985" y="1639088"/>
              <a:ext cx="1432418" cy="1432418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985" y="1639088"/>
              <a:ext cx="1317099" cy="131709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692" y="4477986"/>
            <a:ext cx="1302045" cy="1302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742" y="4630386"/>
            <a:ext cx="1302045" cy="13020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114" y="3584796"/>
            <a:ext cx="1302045" cy="130204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687949" y="4313395"/>
            <a:ext cx="987838" cy="987838"/>
            <a:chOff x="403985" y="1639088"/>
            <a:chExt cx="1432418" cy="1432418"/>
          </a:xfrm>
        </p:grpSpPr>
        <p:sp>
          <p:nvSpPr>
            <p:cNvPr id="17" name="Rounded Rectangle 16"/>
            <p:cNvSpPr/>
            <p:nvPr/>
          </p:nvSpPr>
          <p:spPr>
            <a:xfrm>
              <a:off x="403985" y="1639088"/>
              <a:ext cx="1432418" cy="143241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985" y="1639088"/>
              <a:ext cx="1317099" cy="131709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Oval 18"/>
          <p:cNvSpPr/>
          <p:nvPr/>
        </p:nvSpPr>
        <p:spPr>
          <a:xfrm>
            <a:off x="2979256" y="1744917"/>
            <a:ext cx="1590605" cy="1590605"/>
          </a:xfrm>
          <a:prstGeom prst="ellipse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584979" y="838051"/>
            <a:ext cx="220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Artistic Program</a:t>
            </a:r>
            <a:endParaRPr kumimoji="1"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69443" y="6226743"/>
            <a:ext cx="252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Visualizer Program</a:t>
            </a:r>
            <a:endParaRPr kumimoji="1"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587560" y="6209768"/>
            <a:ext cx="1806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Actual Cubes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299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90" y="1299716"/>
            <a:ext cx="4024225" cy="422869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Effect Class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24541" y="1421482"/>
            <a:ext cx="3921797" cy="422869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7907" y="3763914"/>
            <a:ext cx="2330798" cy="23307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6981" y="808459"/>
            <a:ext cx="2712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Artistic Program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96121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090" y="1299716"/>
            <a:ext cx="4024225" cy="422869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24541" y="1421482"/>
            <a:ext cx="3921797" cy="4228690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27907" y="3763914"/>
            <a:ext cx="2330798" cy="233079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402802" y="1791827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6402802" y="4134259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34" y="1977579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934" y="4273151"/>
            <a:ext cx="1625600" cy="1625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6104159" y="1568523"/>
            <a:ext cx="2394435" cy="489653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104159" y="900792"/>
            <a:ext cx="22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New Effect Class</a:t>
            </a:r>
            <a:endParaRPr kumimoji="1" lang="zh-CN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512934" y="3322404"/>
            <a:ext cx="1542760" cy="461665"/>
          </a:xfrm>
          <a:prstGeom prst="rect">
            <a:avLst/>
          </a:prstGeom>
          <a:solidFill>
            <a:srgbClr val="FFFFFF">
              <a:alpha val="83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MyEffect.h</a:t>
            </a:r>
            <a:endParaRPr kumimoji="1"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402802" y="5542422"/>
            <a:ext cx="1834607" cy="461665"/>
          </a:xfrm>
          <a:prstGeom prst="rect">
            <a:avLst/>
          </a:prstGeom>
          <a:solidFill>
            <a:srgbClr val="FFFFFF">
              <a:alpha val="82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MyEffect.cpp</a:t>
            </a:r>
            <a:endParaRPr kumimoji="1" lang="zh-CN" altLang="en-US" sz="2400" dirty="0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Effect Class</a:t>
            </a:r>
            <a:endParaRPr lang="en-US" sz="4600" dirty="0">
              <a:latin typeface="Calibri"/>
              <a:cs typeface="Calibri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94993" y="1685566"/>
            <a:ext cx="2124648" cy="1151408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84014" y="3164597"/>
            <a:ext cx="2035627" cy="3185953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3653097" y="2611441"/>
            <a:ext cx="578395" cy="819055"/>
          </a:xfrm>
          <a:prstGeom prst="roundRect">
            <a:avLst/>
          </a:prstGeom>
          <a:solidFill>
            <a:srgbClr val="FFFFFF">
              <a:alpha val="64000"/>
            </a:srgb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46981" y="808459"/>
            <a:ext cx="2712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Artistic Program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9226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91537" y="-414283"/>
            <a:ext cx="12002655" cy="7491613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</p:pic>
      <p:sp>
        <p:nvSpPr>
          <p:cNvPr id="2" name="Rectangle 1"/>
          <p:cNvSpPr/>
          <p:nvPr/>
        </p:nvSpPr>
        <p:spPr>
          <a:xfrm>
            <a:off x="394062" y="1687870"/>
            <a:ext cx="7308787" cy="4311578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Shape 129"/>
          <p:cNvSpPr/>
          <p:nvPr/>
        </p:nvSpPr>
        <p:spPr>
          <a:xfrm>
            <a:off x="627988" y="1849465"/>
            <a:ext cx="6761953" cy="3930817"/>
          </a:xfrm>
          <a:prstGeom prst="rect">
            <a:avLst/>
          </a:prstGeom>
          <a:solidFill>
            <a:srgbClr val="000000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defTabSz="412735">
              <a:lnSpc>
                <a:spcPct val="90000"/>
              </a:lnSpc>
              <a:spcBef>
                <a:spcPts val="1195"/>
              </a:spcBef>
              <a:defRPr sz="5600">
                <a:solidFill>
                  <a:srgbClr val="000000"/>
                </a:solidFill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rPr dirty="0">
                <a:solidFill>
                  <a:srgbClr val="FFFFFF"/>
                </a:solidFill>
              </a:rPr>
              <a:t>The Future of Lighting</a:t>
            </a:r>
          </a:p>
          <a:p>
            <a:pPr defTabSz="412735">
              <a:lnSpc>
                <a:spcPct val="90000"/>
              </a:lnSpc>
              <a:defRPr sz="5600">
                <a:solidFill>
                  <a:srgbClr val="000000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dirty="0">
                <a:solidFill>
                  <a:srgbClr val="FFFFFF"/>
                </a:solidFill>
              </a:rPr>
              <a:t>An integrated platform for software controlled lighting </a:t>
            </a:r>
          </a:p>
        </p:txBody>
      </p:sp>
      <p:sp>
        <p:nvSpPr>
          <p:cNvPr id="130" name="Shape 130"/>
          <p:cNvSpPr/>
          <p:nvPr/>
        </p:nvSpPr>
        <p:spPr>
          <a:xfrm>
            <a:off x="394062" y="250677"/>
            <a:ext cx="3181664" cy="1106730"/>
          </a:xfrm>
          <a:prstGeom prst="rect">
            <a:avLst/>
          </a:prstGeom>
          <a:solidFill>
            <a:srgbClr val="000000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/>
          <a:lstStyle>
            <a:lvl1pPr defTabSz="587022">
              <a:defRPr sz="32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algn="ctr"/>
            <a:r>
              <a:rPr dirty="0">
                <a:solidFill>
                  <a:srgbClr val="FFFFFF"/>
                </a:solidFill>
              </a:rPr>
              <a:t>Symmetry Labs</a:t>
            </a:r>
          </a:p>
        </p:txBody>
      </p:sp>
      <p:sp>
        <p:nvSpPr>
          <p:cNvPr id="131" name="Shape 131"/>
          <p:cNvSpPr/>
          <p:nvPr/>
        </p:nvSpPr>
        <p:spPr>
          <a:xfrm>
            <a:off x="832060" y="2145934"/>
            <a:ext cx="15988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19049" tIns="19049" rIns="19049" bIns="19049" anchor="ctr"/>
          <a:lstStyle/>
          <a:p>
            <a:pPr defTabSz="412735">
              <a:defRPr sz="2400"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571129" y="1791827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571129" y="4134259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1" y="1977579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1" y="4273151"/>
            <a:ext cx="1625600" cy="1625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72486" y="1568523"/>
            <a:ext cx="2394435" cy="489653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2486" y="861792"/>
            <a:ext cx="22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New Effect Class</a:t>
            </a:r>
            <a:endParaRPr kumimoji="1" lang="zh-CN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81261" y="3322404"/>
            <a:ext cx="1542760" cy="461665"/>
          </a:xfrm>
          <a:prstGeom prst="rect">
            <a:avLst/>
          </a:prstGeom>
          <a:solidFill>
            <a:srgbClr val="FFFFFF">
              <a:alpha val="83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MyEffect.h</a:t>
            </a:r>
            <a:endParaRPr kumimoji="1"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71129" y="5542422"/>
            <a:ext cx="1834607" cy="461665"/>
          </a:xfrm>
          <a:prstGeom prst="rect">
            <a:avLst/>
          </a:prstGeom>
          <a:solidFill>
            <a:srgbClr val="FFFFFF">
              <a:alpha val="82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MyEffect.cpp</a:t>
            </a:r>
            <a:endParaRPr kumimoji="1" lang="zh-CN" altLang="en-US" sz="2400" dirty="0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Effect Class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59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2979253" y="4774802"/>
            <a:ext cx="5744861" cy="141255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979253" y="3077793"/>
            <a:ext cx="5744861" cy="141255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979253" y="1436294"/>
            <a:ext cx="5744861" cy="141255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71129" y="1791827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ounded Rectangle 20"/>
          <p:cNvSpPr/>
          <p:nvPr/>
        </p:nvSpPr>
        <p:spPr>
          <a:xfrm>
            <a:off x="571129" y="4134259"/>
            <a:ext cx="1847657" cy="1992242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1" y="1977579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1" y="4273151"/>
            <a:ext cx="1625600" cy="16256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72486" y="1568523"/>
            <a:ext cx="2394435" cy="4896533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1261" y="3322404"/>
            <a:ext cx="1542760" cy="461665"/>
          </a:xfrm>
          <a:prstGeom prst="rect">
            <a:avLst/>
          </a:prstGeom>
          <a:solidFill>
            <a:srgbClr val="FFFFFF">
              <a:alpha val="83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MyEffect.h</a:t>
            </a:r>
            <a:endParaRPr kumimoji="1"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571129" y="5542422"/>
            <a:ext cx="1834607" cy="461665"/>
          </a:xfrm>
          <a:prstGeom prst="rect">
            <a:avLst/>
          </a:prstGeom>
          <a:solidFill>
            <a:srgbClr val="FFFFFF">
              <a:alpha val="82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MyEffect.cpp</a:t>
            </a:r>
            <a:endParaRPr kumimoji="1" lang="zh-CN" altLang="en-US" sz="2400" dirty="0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Effect Class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7304" y="1919230"/>
            <a:ext cx="53869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>
                <a:latin typeface="Courier"/>
                <a:cs typeface="Courier"/>
              </a:rPr>
              <a:t>v</a:t>
            </a:r>
            <a:r>
              <a:rPr kumimoji="1" lang="en-US" altLang="zh-CN" sz="2600" dirty="0" smtClean="0">
                <a:latin typeface="Courier"/>
                <a:cs typeface="Courier"/>
              </a:rPr>
              <a:t>oid 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onStart</a:t>
            </a:r>
            <a:r>
              <a:rPr kumimoji="1" lang="en-US" altLang="zh-CN" sz="2600" dirty="0" smtClean="0">
                <a:latin typeface="Courier"/>
                <a:cs typeface="Courier"/>
              </a:rPr>
              <a:t>(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allPixelData</a:t>
            </a:r>
            <a:r>
              <a:rPr kumimoji="1" lang="en-US" altLang="zh-CN" sz="2600" dirty="0" smtClean="0">
                <a:latin typeface="Courier"/>
                <a:cs typeface="Courier"/>
              </a:rPr>
              <a:t>)</a:t>
            </a:r>
            <a:endParaRPr kumimoji="1" lang="zh-CN" altLang="en-US" sz="2600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7304" y="3523137"/>
            <a:ext cx="3586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>
                <a:latin typeface="Courier"/>
                <a:cs typeface="Courier"/>
              </a:rPr>
              <a:t>void 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beginFrame</a:t>
            </a:r>
            <a:r>
              <a:rPr kumimoji="1" lang="en-US" altLang="zh-CN" sz="2600" dirty="0" smtClean="0">
                <a:latin typeface="Courier"/>
                <a:cs typeface="Courier"/>
              </a:rPr>
              <a:t>()</a:t>
            </a:r>
            <a:endParaRPr kumimoji="1" lang="zh-CN" altLang="en-US" sz="26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7304" y="5142266"/>
            <a:ext cx="55870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>
                <a:latin typeface="Courier"/>
                <a:cs typeface="Courier"/>
              </a:rPr>
              <a:t>v</a:t>
            </a:r>
            <a:r>
              <a:rPr kumimoji="1" lang="en-US" altLang="zh-CN" sz="2600" dirty="0" smtClean="0">
                <a:latin typeface="Courier"/>
                <a:cs typeface="Courier"/>
              </a:rPr>
              <a:t>oid 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shader</a:t>
            </a:r>
            <a:r>
              <a:rPr kumimoji="1" lang="en-US" altLang="zh-CN" sz="2600" dirty="0" smtClean="0">
                <a:latin typeface="Courier"/>
                <a:cs typeface="Courier"/>
              </a:rPr>
              <a:t>(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rgb</a:t>
            </a:r>
            <a:r>
              <a:rPr kumimoji="1" lang="en-US" altLang="zh-CN" sz="2600" dirty="0" smtClean="0">
                <a:latin typeface="Courier"/>
                <a:cs typeface="Courier"/>
              </a:rPr>
              <a:t>, </a:t>
            </a:r>
            <a:r>
              <a:rPr kumimoji="1" lang="en-US" altLang="zh-CN" sz="2600" dirty="0" err="1" smtClean="0">
                <a:latin typeface="Courier"/>
                <a:cs typeface="Courier"/>
              </a:rPr>
              <a:t>pixelInfo</a:t>
            </a:r>
            <a:r>
              <a:rPr kumimoji="1" lang="en-US" altLang="zh-CN" sz="2600" dirty="0" smtClean="0">
                <a:latin typeface="Courier"/>
                <a:cs typeface="Courier"/>
              </a:rPr>
              <a:t>)</a:t>
            </a:r>
            <a:endParaRPr kumimoji="1" lang="zh-CN" altLang="en-US" sz="2600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365034" y="5634709"/>
            <a:ext cx="545999" cy="7039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43677" y="6222964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8000"/>
                </a:solidFill>
              </a:rPr>
              <a:t>Passed by reference</a:t>
            </a:r>
            <a:endParaRPr kumimoji="1" lang="zh-CN" altLang="en-US" sz="24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2486" y="861792"/>
            <a:ext cx="2234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New Effect Class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79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Lets do it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174" y="0"/>
            <a:ext cx="1028091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3133560" y="5453542"/>
            <a:ext cx="4522296" cy="740664"/>
          </a:xfrm>
          <a:prstGeom prst="rect">
            <a:avLst/>
          </a:prstGeom>
          <a:solidFill>
            <a:schemeClr val="accent4">
              <a:lumMod val="60000"/>
              <a:lumOff val="40000"/>
              <a:alpha val="8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in the Wild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32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174" y="0"/>
            <a:ext cx="1028091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3133560" y="5453542"/>
            <a:ext cx="4522296" cy="740664"/>
          </a:xfrm>
          <a:prstGeom prst="rect">
            <a:avLst/>
          </a:prstGeom>
          <a:solidFill>
            <a:schemeClr val="accent4">
              <a:lumMod val="60000"/>
              <a:lumOff val="40000"/>
              <a:alpha val="8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in the Wild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 descr="Screen Shot 2016-03-09 at 3.40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72" y="0"/>
            <a:ext cx="7410322" cy="685800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3867567" y="1573294"/>
            <a:ext cx="3788289" cy="9582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000" dirty="0" smtClean="0">
                <a:latin typeface="Calibri"/>
                <a:cs typeface="Calibri"/>
              </a:rPr>
              <a:t>Standard Template Libraries</a:t>
            </a:r>
            <a:endParaRPr 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43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Hue Saturation Value (HSV)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35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Hue Saturation Value (HSV)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1518" y="1001755"/>
            <a:ext cx="3199163" cy="461665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[h = 0, s = 0.5, value = 1]</a:t>
            </a:r>
            <a:endParaRPr kumimoji="1" lang="zh-CN" alt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593408" y="1334765"/>
            <a:ext cx="321940" cy="321940"/>
          </a:xfrm>
          <a:prstGeom prst="ellipse">
            <a:avLst/>
          </a:prstGeom>
          <a:solidFill>
            <a:srgbClr val="E75757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14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Hue Saturation Value (HSV)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15274" y="4840197"/>
            <a:ext cx="3666539" cy="461665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[h = 0.4, s = 1.0, value = 0.5]</a:t>
            </a:r>
            <a:endParaRPr kumimoji="1" lang="zh-CN" alt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7527474" y="4146776"/>
            <a:ext cx="321940" cy="321940"/>
          </a:xfrm>
          <a:prstGeom prst="ellipse">
            <a:avLst/>
          </a:prstGeom>
          <a:solidFill>
            <a:srgbClr val="2F7E7D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21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To the Code!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See “real” C++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inspired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1962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966276_10151660849618813_1624497916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45302" y="0"/>
            <a:ext cx="10377805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 l="2689" b="4027"/>
          <a:stretch>
            <a:fillRect/>
          </a:stretch>
        </p:blipFill>
        <p:spPr>
          <a:xfrm>
            <a:off x="-88553" y="362410"/>
            <a:ext cx="9321056" cy="612863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-467851" y="733943"/>
            <a:ext cx="8338972" cy="12695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9049" tIns="19049" rIns="19049" bIns="19049" anchor="ctr">
            <a:spAutoFit/>
          </a:bodyPr>
          <a:lstStyle/>
          <a:p>
            <a:pPr lvl="1" algn="ctr"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>
                <a:solidFill>
                  <a:schemeClr val="bg1"/>
                </a:solidFill>
              </a:rPr>
              <a:t>It started with a simple idea</a:t>
            </a:r>
            <a:r>
              <a:rPr sz="4000" dirty="0" smtClean="0">
                <a:solidFill>
                  <a:schemeClr val="bg1"/>
                </a:solidFill>
              </a:rPr>
              <a:t>: </a:t>
            </a:r>
            <a:r>
              <a:rPr sz="4000" dirty="0">
                <a:solidFill>
                  <a:schemeClr val="bg1"/>
                </a:solidFill>
              </a:rPr>
              <a:t>to make lighting more like music</a:t>
            </a:r>
          </a:p>
        </p:txBody>
      </p:sp>
    </p:spTree>
    <p:extLst>
      <p:ext uri="{BB962C8B-B14F-4D97-AF65-F5344CB8AC3E}">
        <p14:creationId xmlns:p14="http://schemas.microsoft.com/office/powerpoint/2010/main" val="42078065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177055" y="0"/>
            <a:ext cx="1043035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882355" y="1255329"/>
            <a:ext cx="6750640" cy="4347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marL="321457" lvl="1" indent="-160729" defTabSz="412735">
              <a:buSzPct val="100000"/>
              <a:buChar char="•"/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/>
              <a:t>Lighting today isn't really controlled by algorithms</a:t>
            </a:r>
          </a:p>
          <a:p>
            <a:pPr marL="321457" lvl="1" indent="-160729" defTabSz="412735">
              <a:buSzPct val="100000"/>
              <a:buChar char="•"/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/>
              <a:t>It’s either video or it’s “programmed” by sequences of switches, essentially hard coded in, using something like this</a:t>
            </a:r>
          </a:p>
        </p:txBody>
      </p:sp>
    </p:spTree>
    <p:extLst>
      <p:ext uri="{BB962C8B-B14F-4D97-AF65-F5344CB8AC3E}">
        <p14:creationId xmlns:p14="http://schemas.microsoft.com/office/powerpoint/2010/main" val="611423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177055" y="-9596"/>
            <a:ext cx="10481163" cy="689140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882355" y="278235"/>
            <a:ext cx="6750640" cy="1269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marL="160728" lvl="1" algn="ctr" defTabSz="412735">
              <a:buSzPct val="100000"/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lang="en-US" sz="4000" dirty="0" smtClean="0"/>
              <a:t>A</a:t>
            </a:r>
            <a:r>
              <a:rPr sz="4000" dirty="0" smtClean="0"/>
              <a:t>bstractions </a:t>
            </a:r>
            <a:r>
              <a:rPr sz="4000" dirty="0"/>
              <a:t>are incredibly powerful! </a:t>
            </a:r>
          </a:p>
        </p:txBody>
      </p:sp>
      <p:pic>
        <p:nvPicPr>
          <p:cNvPr id="148" name="Screenshot 2016-03-09 02.0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6641" y="1785240"/>
            <a:ext cx="5612593" cy="50965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40325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177055" y="-39272"/>
            <a:ext cx="10490080" cy="689727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82355" y="3025045"/>
            <a:ext cx="6750640" cy="807911"/>
          </a:xfrm>
          <a:prstGeom prst="rect">
            <a:avLst/>
          </a:prstGeom>
          <a:ln w="12700">
            <a:miter lim="400000"/>
          </a:ln>
        </p:spPr>
        <p:txBody>
          <a:bodyPr lIns="19049" tIns="19049" rIns="19049" bIns="19049" anchor="ctr">
            <a:spAutoFit/>
          </a:bodyPr>
          <a:lstStyle/>
          <a:p>
            <a:pPr defTabSz="412735"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882355" y="1255329"/>
            <a:ext cx="6750640" cy="4347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49" tIns="19049" rIns="19049" bIns="19049" anchor="ctr">
            <a:spAutoFit/>
          </a:bodyPr>
          <a:lstStyle/>
          <a:p>
            <a:pPr marL="321457" lvl="1" indent="-160729" defTabSz="412735">
              <a:buSzPct val="100000"/>
              <a:buChar char="•"/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/>
              <a:t>Lighting today isn't really controlled by algorithms</a:t>
            </a:r>
          </a:p>
          <a:p>
            <a:pPr marL="321457" lvl="1" indent="-160729" defTabSz="412735">
              <a:buSzPct val="100000"/>
              <a:buChar char="•"/>
              <a:defRPr sz="5000">
                <a:latin typeface="BrownStd-Regular"/>
                <a:ea typeface="BrownStd-Regular"/>
                <a:cs typeface="BrownStd-Regular"/>
                <a:sym typeface="BrownStd-Regular"/>
              </a:defRPr>
            </a:pPr>
            <a:r>
              <a:rPr sz="4000" dirty="0"/>
              <a:t>It’s either video or it’s “programmed” by sequences of switches, essentially hard coded in, using something like this</a:t>
            </a:r>
          </a:p>
        </p:txBody>
      </p:sp>
    </p:spTree>
    <p:extLst>
      <p:ext uri="{BB962C8B-B14F-4D97-AF65-F5344CB8AC3E}">
        <p14:creationId xmlns:p14="http://schemas.microsoft.com/office/powerpoint/2010/main" val="30862722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785</Words>
  <Application>Microsoft Macintosh PowerPoint</Application>
  <PresentationFormat>On-screen Show (4:3)</PresentationFormat>
  <Paragraphs>160</Paragraphs>
  <Slides>49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76</cp:revision>
  <dcterms:created xsi:type="dcterms:W3CDTF">2016-03-06T02:01:47Z</dcterms:created>
  <dcterms:modified xsi:type="dcterms:W3CDTF">2016-03-10T00:38:11Z</dcterms:modified>
</cp:coreProperties>
</file>